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ikman-Smith, Jennifer (ASD-E)" initials="AJ(" lastIdx="2" clrIdx="0">
    <p:extLst>
      <p:ext uri="{19B8F6BF-5375-455C-9EA6-DF929625EA0E}">
        <p15:presenceInfo xmlns:p15="http://schemas.microsoft.com/office/powerpoint/2012/main" userId="S-1-5-21-1466307912-141363381-619646970-9413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6" autoAdjust="0"/>
    <p:restoredTop sz="94660"/>
  </p:normalViewPr>
  <p:slideViewPr>
    <p:cSldViewPr snapToGrid="0">
      <p:cViewPr varScale="1">
        <p:scale>
          <a:sx n="80" d="100"/>
          <a:sy n="80" d="100"/>
        </p:scale>
        <p:origin x="77" y="134"/>
      </p:cViewPr>
      <p:guideLst/>
    </p:cSldViewPr>
  </p:slideViewPr>
  <p:notesTextViewPr>
    <p:cViewPr>
      <p:scale>
        <a:sx n="1" d="1"/>
        <a:sy n="1" d="1"/>
      </p:scale>
      <p:origin x="0" y="-29"/>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4-27T13:07:21.401" idx="1">
    <p:pos x="10" y="10"/>
    <p:text/>
    <p:extLst>
      <p:ext uri="{C676402C-5697-4E1C-873F-D02D1690AC5C}">
        <p15:threadingInfo xmlns:p15="http://schemas.microsoft.com/office/powerpoint/2012/main" timeZoneBias="180"/>
      </p:ext>
    </p:extLst>
  </p:cm>
  <p:cm authorId="1" dt="2019-04-27T13:09:28.759" idx="2">
    <p:pos x="10" y="146"/>
    <p:text/>
    <p:extLst>
      <p:ext uri="{C676402C-5697-4E1C-873F-D02D1690AC5C}">
        <p15:threadingInfo xmlns:p15="http://schemas.microsoft.com/office/powerpoint/2012/main" timeZoneBias="180">
          <p15:parentCm authorId="1" idx="1"/>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2104F1-6858-4AAE-ACCC-E9A9B262E8EC}" type="datetimeFigureOut">
              <a:rPr lang="en-CA" smtClean="0"/>
              <a:t>2019-04-27</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B1E5BA-6243-4D92-9C47-B096F6DE2F80}" type="slidenum">
              <a:rPr lang="en-CA" smtClean="0"/>
              <a:t>‹#›</a:t>
            </a:fld>
            <a:endParaRPr lang="en-CA"/>
          </a:p>
        </p:txBody>
      </p:sp>
    </p:spTree>
    <p:extLst>
      <p:ext uri="{BB962C8B-B14F-4D97-AF65-F5344CB8AC3E}">
        <p14:creationId xmlns:p14="http://schemas.microsoft.com/office/powerpoint/2010/main" val="1679937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PICASSO SAW THE SAME HUGE CHANGES FROM THE END OF THE 19th CENTURY TO THE 20th AS THE OTHEER ARTISTS THIS YEAR- GEORGIA O'KEEFE and A.Y. JACKSON. THE INVENTION OF THE CAMERA MEANT THAT ARTISTS HAD TO EXPLORE OTHER WAYS OF BEING CREATIVE TO KEEP FROM BEING REPLACED.</a:t>
            </a:r>
          </a:p>
          <a:p>
            <a:endParaRPr lang="en-CA" dirty="0"/>
          </a:p>
        </p:txBody>
      </p:sp>
      <p:sp>
        <p:nvSpPr>
          <p:cNvPr id="4" name="Slide Number Placeholder 3"/>
          <p:cNvSpPr>
            <a:spLocks noGrp="1"/>
          </p:cNvSpPr>
          <p:nvPr>
            <p:ph type="sldNum" sz="quarter" idx="10"/>
          </p:nvPr>
        </p:nvSpPr>
        <p:spPr/>
        <p:txBody>
          <a:bodyPr/>
          <a:lstStyle/>
          <a:p>
            <a:fld id="{EFB1E5BA-6243-4D92-9C47-B096F6DE2F80}" type="slidenum">
              <a:rPr lang="en-CA" smtClean="0"/>
              <a:t>1</a:t>
            </a:fld>
            <a:endParaRPr lang="en-CA"/>
          </a:p>
        </p:txBody>
      </p:sp>
    </p:spTree>
    <p:extLst>
      <p:ext uri="{BB962C8B-B14F-4D97-AF65-F5344CB8AC3E}">
        <p14:creationId xmlns:p14="http://schemas.microsoft.com/office/powerpoint/2010/main" val="1500887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MANY PEOPLE SAY THAT PICASSO COULD</a:t>
            </a:r>
            <a:r>
              <a:rPr lang="en-CA" baseline="0" dirty="0" smtClean="0"/>
              <a:t> NOT PAINT IN A REALISTIC WAY, BUT THESE PAINTINGS PROVE OTHERWISE. PICASSO WAS ONLY 13 WHEN HE ‘OUTPAINTED” HIS FATHER. PICASSO HAD MANY WAYS OF BEING CREATIVE, NOT JUST WITH PAINT.</a:t>
            </a:r>
            <a:endParaRPr lang="en-CA" dirty="0"/>
          </a:p>
        </p:txBody>
      </p:sp>
      <p:sp>
        <p:nvSpPr>
          <p:cNvPr id="4" name="Slide Number Placeholder 3"/>
          <p:cNvSpPr>
            <a:spLocks noGrp="1"/>
          </p:cNvSpPr>
          <p:nvPr>
            <p:ph type="sldNum" sz="quarter" idx="10"/>
          </p:nvPr>
        </p:nvSpPr>
        <p:spPr/>
        <p:txBody>
          <a:bodyPr/>
          <a:lstStyle/>
          <a:p>
            <a:fld id="{EFB1E5BA-6243-4D92-9C47-B096F6DE2F80}" type="slidenum">
              <a:rPr lang="en-CA" smtClean="0"/>
              <a:t>2</a:t>
            </a:fld>
            <a:endParaRPr lang="en-CA"/>
          </a:p>
        </p:txBody>
      </p:sp>
    </p:spTree>
    <p:extLst>
      <p:ext uri="{BB962C8B-B14F-4D97-AF65-F5344CB8AC3E}">
        <p14:creationId xmlns:p14="http://schemas.microsoft.com/office/powerpoint/2010/main" val="480142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EVERY TIME PICASSO GOT GOOD AT A NEW STYLE OR GREW BORED OF PAINTING A CERTAIN WAY, HE TRIED TO FIND SOMETHING NEW TO KEEP</a:t>
            </a:r>
            <a:r>
              <a:rPr lang="en-CA" baseline="0" dirty="0" smtClean="0"/>
              <a:t> HIS INTEREST.  WHEN HE FIRST STARTED OUT, HE WAS POOR AND HUNGRY, HIS BEST FRIEND HAD DIED AND HE WAS TRYING TO COMMENT ABOUT HOW FRAGILE LIFE WAS.</a:t>
            </a:r>
            <a:endParaRPr lang="en-CA" dirty="0"/>
          </a:p>
        </p:txBody>
      </p:sp>
      <p:sp>
        <p:nvSpPr>
          <p:cNvPr id="4" name="Slide Number Placeholder 3"/>
          <p:cNvSpPr>
            <a:spLocks noGrp="1"/>
          </p:cNvSpPr>
          <p:nvPr>
            <p:ph type="sldNum" sz="quarter" idx="10"/>
          </p:nvPr>
        </p:nvSpPr>
        <p:spPr/>
        <p:txBody>
          <a:bodyPr/>
          <a:lstStyle/>
          <a:p>
            <a:fld id="{EFB1E5BA-6243-4D92-9C47-B096F6DE2F80}" type="slidenum">
              <a:rPr lang="en-CA" smtClean="0"/>
              <a:t>3</a:t>
            </a:fld>
            <a:endParaRPr lang="en-CA"/>
          </a:p>
        </p:txBody>
      </p:sp>
    </p:spTree>
    <p:extLst>
      <p:ext uri="{BB962C8B-B14F-4D97-AF65-F5344CB8AC3E}">
        <p14:creationId xmlns:p14="http://schemas.microsoft.com/office/powerpoint/2010/main" val="1348230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CUBISM WAS BREAKING DOWN IMAGES</a:t>
            </a:r>
            <a:r>
              <a:rPr lang="en-CA" baseline="0" dirty="0" smtClean="0"/>
              <a:t> INTO LITTLE GEOMETRIC SHAPES.  COLLAGE WAS RIPPING UP BITS OF PAPER, CUTTING SHAPES AND GLUING THEM TOGETHER. THE WORD COLLAGE STEMS FROM THE FRENCH WORD FOR GLUE- LA COLLE</a:t>
            </a:r>
            <a:endParaRPr lang="en-CA" dirty="0"/>
          </a:p>
        </p:txBody>
      </p:sp>
      <p:sp>
        <p:nvSpPr>
          <p:cNvPr id="4" name="Slide Number Placeholder 3"/>
          <p:cNvSpPr>
            <a:spLocks noGrp="1"/>
          </p:cNvSpPr>
          <p:nvPr>
            <p:ph type="sldNum" sz="quarter" idx="10"/>
          </p:nvPr>
        </p:nvSpPr>
        <p:spPr/>
        <p:txBody>
          <a:bodyPr/>
          <a:lstStyle/>
          <a:p>
            <a:fld id="{EFB1E5BA-6243-4D92-9C47-B096F6DE2F80}" type="slidenum">
              <a:rPr lang="en-CA" smtClean="0"/>
              <a:t>4</a:t>
            </a:fld>
            <a:endParaRPr lang="en-CA"/>
          </a:p>
        </p:txBody>
      </p:sp>
    </p:spTree>
    <p:extLst>
      <p:ext uri="{BB962C8B-B14F-4D97-AF65-F5344CB8AC3E}">
        <p14:creationId xmlns:p14="http://schemas.microsoft.com/office/powerpoint/2010/main" val="3334259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NO</a:t>
            </a:r>
            <a:r>
              <a:rPr lang="en-CA" baseline="0" dirty="0" smtClean="0"/>
              <a:t> MATTER HOW ODD THE SHAPES GOT IN PICASSO’S WORKS, THERE WAS ALWAYS AN IMAGE AT THE ROOT OF IT.  IT WAS NEVER </a:t>
            </a:r>
            <a:r>
              <a:rPr lang="en-CA" u="sng" baseline="0" dirty="0" smtClean="0"/>
              <a:t>PURE</a:t>
            </a:r>
            <a:r>
              <a:rPr lang="en-CA" baseline="0" dirty="0" smtClean="0"/>
              <a:t> ABSTRACT ART OF JUST COLOURS AND SHAPES WITHOUT AN IMAGE.</a:t>
            </a:r>
            <a:endParaRPr lang="en-CA" dirty="0"/>
          </a:p>
        </p:txBody>
      </p:sp>
      <p:sp>
        <p:nvSpPr>
          <p:cNvPr id="4" name="Slide Number Placeholder 3"/>
          <p:cNvSpPr>
            <a:spLocks noGrp="1"/>
          </p:cNvSpPr>
          <p:nvPr>
            <p:ph type="sldNum" sz="quarter" idx="10"/>
          </p:nvPr>
        </p:nvSpPr>
        <p:spPr/>
        <p:txBody>
          <a:bodyPr/>
          <a:lstStyle/>
          <a:p>
            <a:fld id="{EFB1E5BA-6243-4D92-9C47-B096F6DE2F80}" type="slidenum">
              <a:rPr lang="en-CA" smtClean="0"/>
              <a:t>5</a:t>
            </a:fld>
            <a:endParaRPr lang="en-CA"/>
          </a:p>
        </p:txBody>
      </p:sp>
    </p:spTree>
    <p:extLst>
      <p:ext uri="{BB962C8B-B14F-4D97-AF65-F5344CB8AC3E}">
        <p14:creationId xmlns:p14="http://schemas.microsoft.com/office/powerpoint/2010/main" val="2416785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PICASSO</a:t>
            </a:r>
            <a:r>
              <a:rPr lang="en-CA" baseline="0" dirty="0" smtClean="0"/>
              <a:t> CONTINUED TO TAKE RISKS AND EXPLORE HIS CREATIVITY INSTEAD OF STAYING WITH ONE SAFE, MARKETABLE STYLE.  </a:t>
            </a:r>
            <a:r>
              <a:rPr lang="en-CA" baseline="0" smtClean="0"/>
              <a:t>THIS IS WHY HE REMAINS SUCH A FAMOUS AND INFLUENTIAL ARTIST.</a:t>
            </a:r>
            <a:endParaRPr lang="en-CA"/>
          </a:p>
        </p:txBody>
      </p:sp>
      <p:sp>
        <p:nvSpPr>
          <p:cNvPr id="4" name="Slide Number Placeholder 3"/>
          <p:cNvSpPr>
            <a:spLocks noGrp="1"/>
          </p:cNvSpPr>
          <p:nvPr>
            <p:ph type="sldNum" sz="quarter" idx="10"/>
          </p:nvPr>
        </p:nvSpPr>
        <p:spPr/>
        <p:txBody>
          <a:bodyPr/>
          <a:lstStyle/>
          <a:p>
            <a:fld id="{EFB1E5BA-6243-4D92-9C47-B096F6DE2F80}" type="slidenum">
              <a:rPr lang="en-CA" smtClean="0"/>
              <a:t>6</a:t>
            </a:fld>
            <a:endParaRPr lang="en-CA"/>
          </a:p>
        </p:txBody>
      </p:sp>
    </p:spTree>
    <p:extLst>
      <p:ext uri="{BB962C8B-B14F-4D97-AF65-F5344CB8AC3E}">
        <p14:creationId xmlns:p14="http://schemas.microsoft.com/office/powerpoint/2010/main" val="3229619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4/27/2019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4/27/2019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4/27/2019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4/27/2019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4/27/2019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4/27/2019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4/27/2019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4/27/2019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4/27/2019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image" Target="../media/image1.gif"/><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97710" y="3526970"/>
            <a:ext cx="8361229" cy="1378543"/>
          </a:xfrm>
        </p:spPr>
        <p:txBody>
          <a:bodyPr/>
          <a:lstStyle/>
          <a:p>
            <a:r>
              <a:rPr lang="en-CA" dirty="0" smtClean="0"/>
              <a:t>Pablo Picasso</a:t>
            </a:r>
            <a:endParaRPr lang="en-CA" dirty="0"/>
          </a:p>
        </p:txBody>
      </p:sp>
      <p:sp>
        <p:nvSpPr>
          <p:cNvPr id="3" name="Subtitle 2"/>
          <p:cNvSpPr>
            <a:spLocks noGrp="1"/>
          </p:cNvSpPr>
          <p:nvPr>
            <p:ph type="subTitle" idx="1"/>
          </p:nvPr>
        </p:nvSpPr>
        <p:spPr>
          <a:xfrm>
            <a:off x="2775700" y="4905514"/>
            <a:ext cx="6831673" cy="1086237"/>
          </a:xfrm>
        </p:spPr>
        <p:txBody>
          <a:bodyPr/>
          <a:lstStyle/>
          <a:p>
            <a:r>
              <a:rPr lang="en-CA" dirty="0" smtClean="0"/>
              <a:t>1881-1973</a:t>
            </a:r>
            <a:endParaRPr lang="en-CA"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2528" y="1588971"/>
            <a:ext cx="1526404" cy="1903174"/>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72479" y="1581873"/>
            <a:ext cx="1534828" cy="1910271"/>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53323" y="1588970"/>
            <a:ext cx="1266185" cy="1903174"/>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65524" y="1581872"/>
            <a:ext cx="1517943" cy="1910272"/>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629483" y="1573567"/>
            <a:ext cx="2137029" cy="1918577"/>
          </a:xfrm>
          <a:prstGeom prst="rect">
            <a:avLst/>
          </a:prstGeom>
        </p:spPr>
      </p:pic>
    </p:spTree>
    <p:extLst>
      <p:ext uri="{BB962C8B-B14F-4D97-AF65-F5344CB8AC3E}">
        <p14:creationId xmlns:p14="http://schemas.microsoft.com/office/powerpoint/2010/main" val="1274815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9" y="685800"/>
            <a:ext cx="8090262" cy="916577"/>
          </a:xfrm>
        </p:spPr>
        <p:txBody>
          <a:bodyPr/>
          <a:lstStyle/>
          <a:p>
            <a:r>
              <a:rPr lang="en-CA" dirty="0" smtClean="0"/>
              <a:t>Early talent leads to exploration…</a:t>
            </a:r>
            <a:endParaRPr lang="en-CA" dirty="0"/>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101334" y="441631"/>
            <a:ext cx="2556266" cy="3438225"/>
          </a:xfrm>
        </p:spPr>
      </p:pic>
      <p:pic>
        <p:nvPicPr>
          <p:cNvPr id="6" name="Content Placeholder 5"/>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3931029" y="2895601"/>
            <a:ext cx="2877515" cy="3581400"/>
          </a:xfrm>
        </p:spPr>
      </p:pic>
      <p:sp>
        <p:nvSpPr>
          <p:cNvPr id="7" name="TextBox 6"/>
          <p:cNvSpPr txBox="1"/>
          <p:nvPr/>
        </p:nvSpPr>
        <p:spPr>
          <a:xfrm>
            <a:off x="1404107" y="4127863"/>
            <a:ext cx="1950720" cy="276999"/>
          </a:xfrm>
          <a:prstGeom prst="rect">
            <a:avLst/>
          </a:prstGeom>
          <a:noFill/>
        </p:spPr>
        <p:txBody>
          <a:bodyPr wrap="square" rtlCol="0">
            <a:spAutoFit/>
          </a:bodyPr>
          <a:lstStyle/>
          <a:p>
            <a:pPr algn="ctr"/>
            <a:r>
              <a:rPr lang="en-CA" sz="1200" b="1" dirty="0" smtClean="0"/>
              <a:t>Self-Portrait - 1901</a:t>
            </a:r>
            <a:endParaRPr lang="en-CA" sz="1200" b="1" dirty="0"/>
          </a:p>
        </p:txBody>
      </p:sp>
      <p:sp>
        <p:nvSpPr>
          <p:cNvPr id="8" name="TextBox 7"/>
          <p:cNvSpPr txBox="1"/>
          <p:nvPr/>
        </p:nvSpPr>
        <p:spPr>
          <a:xfrm>
            <a:off x="1837509" y="5741629"/>
            <a:ext cx="1950720" cy="276999"/>
          </a:xfrm>
          <a:prstGeom prst="rect">
            <a:avLst/>
          </a:prstGeom>
          <a:noFill/>
        </p:spPr>
        <p:txBody>
          <a:bodyPr wrap="square" rtlCol="0">
            <a:spAutoFit/>
          </a:bodyPr>
          <a:lstStyle/>
          <a:p>
            <a:pPr algn="ctr"/>
            <a:r>
              <a:rPr lang="en-CA" sz="1200" b="1" dirty="0" err="1"/>
              <a:t>Garçon</a:t>
            </a:r>
            <a:r>
              <a:rPr lang="en-CA" sz="1200" b="1" dirty="0"/>
              <a:t> à la </a:t>
            </a:r>
            <a:r>
              <a:rPr lang="en-CA" sz="1200" b="1" dirty="0" smtClean="0"/>
              <a:t>pipe - 1905</a:t>
            </a:r>
            <a:endParaRPr lang="en-CA" sz="1200" dirty="0"/>
          </a:p>
        </p:txBody>
      </p:sp>
      <p:sp>
        <p:nvSpPr>
          <p:cNvPr id="9" name="TextBox 8"/>
          <p:cNvSpPr txBox="1"/>
          <p:nvPr/>
        </p:nvSpPr>
        <p:spPr>
          <a:xfrm>
            <a:off x="3788229" y="1602377"/>
            <a:ext cx="7785462" cy="1200329"/>
          </a:xfrm>
          <a:prstGeom prst="rect">
            <a:avLst/>
          </a:prstGeom>
          <a:noFill/>
        </p:spPr>
        <p:txBody>
          <a:bodyPr wrap="square" rtlCol="0">
            <a:spAutoFit/>
          </a:bodyPr>
          <a:lstStyle/>
          <a:p>
            <a:pPr algn="ctr"/>
            <a:r>
              <a:rPr lang="en-CA" b="1" dirty="0" smtClean="0"/>
              <a:t>Pablo Picasso was a Spanish born painter, sculptor, printmaker, stage designer, poet, and playwright. He lived most of his adult life in France. His father, Ruiz, was a professor of painting who declared that Pablo at 13 was a better painter than he was as an adult.</a:t>
            </a:r>
            <a:endParaRPr lang="en-CA" b="1" dirty="0"/>
          </a:p>
        </p:txBody>
      </p:sp>
      <p:sp>
        <p:nvSpPr>
          <p:cNvPr id="10" name="TextBox 9"/>
          <p:cNvSpPr txBox="1"/>
          <p:nvPr/>
        </p:nvSpPr>
        <p:spPr>
          <a:xfrm>
            <a:off x="7081973" y="4127863"/>
            <a:ext cx="4491718" cy="646331"/>
          </a:xfrm>
          <a:prstGeom prst="rect">
            <a:avLst/>
          </a:prstGeom>
          <a:noFill/>
        </p:spPr>
        <p:txBody>
          <a:bodyPr wrap="square" rtlCol="0">
            <a:spAutoFit/>
          </a:bodyPr>
          <a:lstStyle/>
          <a:p>
            <a:pPr algn="ctr"/>
            <a:r>
              <a:rPr lang="en-CA" b="1" dirty="0" smtClean="0"/>
              <a:t>“All children are artists. The problem is how to remain an artist once he grows up.”</a:t>
            </a:r>
            <a:endParaRPr lang="en-CA" b="1" dirty="0"/>
          </a:p>
        </p:txBody>
      </p:sp>
    </p:spTree>
    <p:extLst>
      <p:ext uri="{BB962C8B-B14F-4D97-AF65-F5344CB8AC3E}">
        <p14:creationId xmlns:p14="http://schemas.microsoft.com/office/powerpoint/2010/main" val="411329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234" y="559612"/>
            <a:ext cx="5913120" cy="1338857"/>
          </a:xfrm>
        </p:spPr>
        <p:txBody>
          <a:bodyPr>
            <a:normAutofit/>
          </a:bodyPr>
          <a:lstStyle/>
          <a:p>
            <a:r>
              <a:rPr lang="en-CA" dirty="0" smtClean="0"/>
              <a:t>Different Periods…</a:t>
            </a:r>
            <a:endParaRPr lang="en-CA" dirty="0"/>
          </a:p>
        </p:txBody>
      </p:sp>
      <p:sp>
        <p:nvSpPr>
          <p:cNvPr id="8" name="TextBox 7"/>
          <p:cNvSpPr txBox="1"/>
          <p:nvPr/>
        </p:nvSpPr>
        <p:spPr>
          <a:xfrm>
            <a:off x="5499463" y="6216307"/>
            <a:ext cx="1950720" cy="276999"/>
          </a:xfrm>
          <a:prstGeom prst="rect">
            <a:avLst/>
          </a:prstGeom>
          <a:noFill/>
        </p:spPr>
        <p:txBody>
          <a:bodyPr wrap="square" rtlCol="0">
            <a:spAutoFit/>
          </a:bodyPr>
          <a:lstStyle/>
          <a:p>
            <a:pPr algn="ctr"/>
            <a:r>
              <a:rPr lang="en-CA" sz="1200" b="1" dirty="0" smtClean="0"/>
              <a:t>The Old Guitarist 1903</a:t>
            </a:r>
            <a:endParaRPr lang="en-CA" sz="1200" dirty="0"/>
          </a:p>
        </p:txBody>
      </p:sp>
      <p:sp>
        <p:nvSpPr>
          <p:cNvPr id="9" name="TextBox 8"/>
          <p:cNvSpPr txBox="1"/>
          <p:nvPr/>
        </p:nvSpPr>
        <p:spPr>
          <a:xfrm>
            <a:off x="862149" y="1463039"/>
            <a:ext cx="6219824" cy="923330"/>
          </a:xfrm>
          <a:prstGeom prst="rect">
            <a:avLst/>
          </a:prstGeom>
          <a:noFill/>
        </p:spPr>
        <p:txBody>
          <a:bodyPr wrap="square" rtlCol="0">
            <a:spAutoFit/>
          </a:bodyPr>
          <a:lstStyle/>
          <a:p>
            <a:r>
              <a:rPr lang="en-CA" b="1" dirty="0" smtClean="0"/>
              <a:t>Picasso explored many different styles and moods in his art throughout his long and lucrative career.  A few of his most famous periods are:</a:t>
            </a:r>
            <a:endParaRPr lang="en-CA" b="1" dirty="0"/>
          </a:p>
        </p:txBody>
      </p:sp>
      <p:sp>
        <p:nvSpPr>
          <p:cNvPr id="10" name="TextBox 9"/>
          <p:cNvSpPr txBox="1"/>
          <p:nvPr/>
        </p:nvSpPr>
        <p:spPr>
          <a:xfrm>
            <a:off x="1795869" y="3167106"/>
            <a:ext cx="5136153" cy="1200329"/>
          </a:xfrm>
          <a:prstGeom prst="rect">
            <a:avLst/>
          </a:prstGeom>
          <a:noFill/>
        </p:spPr>
        <p:txBody>
          <a:bodyPr wrap="square" rtlCol="0">
            <a:spAutoFit/>
          </a:bodyPr>
          <a:lstStyle/>
          <a:p>
            <a:pPr marL="285750" indent="-285750">
              <a:buFont typeface="Arial" panose="020B0604020202020204" pitchFamily="34" charset="0"/>
              <a:buChar char="•"/>
            </a:pPr>
            <a:r>
              <a:rPr lang="en-CA" b="1" dirty="0" smtClean="0"/>
              <a:t>Blue Period   1901-1904</a:t>
            </a:r>
          </a:p>
          <a:p>
            <a:pPr marL="285750" indent="-285750">
              <a:buFont typeface="Arial" panose="020B0604020202020204" pitchFamily="34" charset="0"/>
              <a:buChar char="•"/>
            </a:pPr>
            <a:r>
              <a:rPr lang="en-CA" b="1" dirty="0" smtClean="0"/>
              <a:t>Rose Period 1904-1906</a:t>
            </a:r>
          </a:p>
          <a:p>
            <a:pPr marL="285750" indent="-285750">
              <a:buFont typeface="Arial" panose="020B0604020202020204" pitchFamily="34" charset="0"/>
              <a:buChar char="•"/>
            </a:pPr>
            <a:r>
              <a:rPr lang="en-CA" b="1" dirty="0" smtClean="0"/>
              <a:t>Cubism 1909-1919  </a:t>
            </a:r>
          </a:p>
          <a:p>
            <a:pPr marL="285750" indent="-285750">
              <a:buFont typeface="Arial" panose="020B0604020202020204" pitchFamily="34" charset="0"/>
              <a:buChar char="•"/>
            </a:pPr>
            <a:r>
              <a:rPr lang="en-CA" b="1" dirty="0" smtClean="0"/>
              <a:t>Neo Classicism &amp; Surrealism 1919-1929</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0183" y="537514"/>
            <a:ext cx="3962400" cy="5955792"/>
          </a:xfrm>
          <a:prstGeom prst="rect">
            <a:avLst/>
          </a:prstGeom>
        </p:spPr>
      </p:pic>
    </p:spTree>
    <p:extLst>
      <p:ext uri="{BB962C8B-B14F-4D97-AF65-F5344CB8AC3E}">
        <p14:creationId xmlns:p14="http://schemas.microsoft.com/office/powerpoint/2010/main" val="1111372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3085" y="559612"/>
            <a:ext cx="5077097" cy="1338857"/>
          </a:xfrm>
        </p:spPr>
        <p:txBody>
          <a:bodyPr>
            <a:normAutofit/>
          </a:bodyPr>
          <a:lstStyle/>
          <a:p>
            <a:r>
              <a:rPr lang="en-CA" dirty="0" smtClean="0"/>
              <a:t>CUBISM</a:t>
            </a:r>
            <a:endParaRPr lang="en-CA" dirty="0"/>
          </a:p>
        </p:txBody>
      </p:sp>
      <p:sp>
        <p:nvSpPr>
          <p:cNvPr id="8" name="TextBox 7"/>
          <p:cNvSpPr txBox="1"/>
          <p:nvPr/>
        </p:nvSpPr>
        <p:spPr>
          <a:xfrm>
            <a:off x="1684274" y="6429768"/>
            <a:ext cx="2686594" cy="276999"/>
          </a:xfrm>
          <a:prstGeom prst="rect">
            <a:avLst/>
          </a:prstGeom>
          <a:noFill/>
        </p:spPr>
        <p:txBody>
          <a:bodyPr wrap="square" rtlCol="0">
            <a:spAutoFit/>
          </a:bodyPr>
          <a:lstStyle/>
          <a:p>
            <a:pPr algn="ctr"/>
            <a:r>
              <a:rPr lang="en-CA" sz="1200" b="1" dirty="0" smtClean="0"/>
              <a:t>Portrait of </a:t>
            </a:r>
            <a:r>
              <a:rPr lang="en-CA" sz="1200" b="1" dirty="0" err="1" smtClean="0"/>
              <a:t>Ambroise</a:t>
            </a:r>
            <a:r>
              <a:rPr lang="en-CA" sz="1200" b="1" dirty="0" smtClean="0"/>
              <a:t> </a:t>
            </a:r>
            <a:r>
              <a:rPr lang="en-CA" sz="1200" b="1" dirty="0" err="1" smtClean="0"/>
              <a:t>Vollard</a:t>
            </a:r>
            <a:r>
              <a:rPr lang="en-CA" sz="1200" b="1" dirty="0" smtClean="0"/>
              <a:t> 1910</a:t>
            </a:r>
            <a:endParaRPr lang="en-CA" sz="1200" dirty="0"/>
          </a:p>
        </p:txBody>
      </p:sp>
      <p:sp>
        <p:nvSpPr>
          <p:cNvPr id="9" name="TextBox 8"/>
          <p:cNvSpPr txBox="1"/>
          <p:nvPr/>
        </p:nvSpPr>
        <p:spPr>
          <a:xfrm>
            <a:off x="6061166" y="1402617"/>
            <a:ext cx="5564778" cy="2308324"/>
          </a:xfrm>
          <a:prstGeom prst="rect">
            <a:avLst/>
          </a:prstGeom>
          <a:noFill/>
        </p:spPr>
        <p:txBody>
          <a:bodyPr wrap="square" rtlCol="0">
            <a:spAutoFit/>
          </a:bodyPr>
          <a:lstStyle/>
          <a:p>
            <a:r>
              <a:rPr lang="en-CA" b="1" dirty="0" smtClean="0"/>
              <a:t>Cubism gets its name from the breaking down of images into fractured shapes. This is one of the paintings that inspired your Warm or Cool colour shapes project.</a:t>
            </a:r>
          </a:p>
          <a:p>
            <a:endParaRPr lang="en-CA" b="1" dirty="0"/>
          </a:p>
          <a:p>
            <a:r>
              <a:rPr lang="en-CA" b="1" dirty="0"/>
              <a:t>Picasso CO-FOUNDED the Cubism Movement with Georges Braque and CO-INVENTED the COLLAGE!</a:t>
            </a:r>
          </a:p>
          <a:p>
            <a:endParaRPr lang="en-CA" b="1"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8165" y="559611"/>
            <a:ext cx="4630783" cy="5827661"/>
          </a:xfrm>
          <a:prstGeom prst="rect">
            <a:avLst/>
          </a:prstGeom>
        </p:spPr>
      </p:pic>
    </p:spTree>
    <p:extLst>
      <p:ext uri="{BB962C8B-B14F-4D97-AF65-F5344CB8AC3E}">
        <p14:creationId xmlns:p14="http://schemas.microsoft.com/office/powerpoint/2010/main" val="1680364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234" y="1596047"/>
            <a:ext cx="5085806" cy="1547748"/>
          </a:xfrm>
        </p:spPr>
        <p:txBody>
          <a:bodyPr>
            <a:normAutofit/>
          </a:bodyPr>
          <a:lstStyle/>
          <a:p>
            <a:r>
              <a:rPr lang="en-CA" dirty="0" smtClean="0"/>
              <a:t>Playing with colour and shapes…</a:t>
            </a:r>
            <a:endParaRPr lang="en-CA" dirty="0"/>
          </a:p>
        </p:txBody>
      </p:sp>
      <p:sp>
        <p:nvSpPr>
          <p:cNvPr id="8" name="TextBox 7"/>
          <p:cNvSpPr txBox="1"/>
          <p:nvPr/>
        </p:nvSpPr>
        <p:spPr>
          <a:xfrm>
            <a:off x="8059783" y="5824422"/>
            <a:ext cx="1950720" cy="276999"/>
          </a:xfrm>
          <a:prstGeom prst="rect">
            <a:avLst/>
          </a:prstGeom>
          <a:noFill/>
        </p:spPr>
        <p:txBody>
          <a:bodyPr wrap="square" rtlCol="0">
            <a:spAutoFit/>
          </a:bodyPr>
          <a:lstStyle/>
          <a:p>
            <a:pPr algn="ctr"/>
            <a:r>
              <a:rPr lang="en-CA" sz="1200" b="1" dirty="0" smtClean="0"/>
              <a:t>3 Musicians - 1921</a:t>
            </a:r>
            <a:endParaRPr lang="en-CA" sz="1200" dirty="0"/>
          </a:p>
        </p:txBody>
      </p:sp>
      <p:sp>
        <p:nvSpPr>
          <p:cNvPr id="9" name="TextBox 8"/>
          <p:cNvSpPr txBox="1"/>
          <p:nvPr/>
        </p:nvSpPr>
        <p:spPr>
          <a:xfrm>
            <a:off x="1282337" y="3349763"/>
            <a:ext cx="4419600" cy="1200329"/>
          </a:xfrm>
          <a:prstGeom prst="rect">
            <a:avLst/>
          </a:prstGeom>
          <a:noFill/>
        </p:spPr>
        <p:txBody>
          <a:bodyPr wrap="square" rtlCol="0">
            <a:spAutoFit/>
          </a:bodyPr>
          <a:lstStyle/>
          <a:p>
            <a:r>
              <a:rPr lang="en-CA" b="1" dirty="0" smtClean="0"/>
              <a:t>Even when shapes became simplified or the colours limited, Picasso still put in enough hints that the viewer could recognize certain themes or objects.</a:t>
            </a:r>
            <a:endParaRPr lang="en-CA" b="1"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61463" y="862995"/>
            <a:ext cx="5271082" cy="4732261"/>
          </a:xfrm>
          <a:prstGeom prst="rect">
            <a:avLst/>
          </a:prstGeom>
        </p:spPr>
      </p:pic>
    </p:spTree>
    <p:extLst>
      <p:ext uri="{BB962C8B-B14F-4D97-AF65-F5344CB8AC3E}">
        <p14:creationId xmlns:p14="http://schemas.microsoft.com/office/powerpoint/2010/main" val="3287004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3085" y="559612"/>
            <a:ext cx="5529944" cy="946971"/>
          </a:xfrm>
        </p:spPr>
        <p:txBody>
          <a:bodyPr>
            <a:normAutofit/>
          </a:bodyPr>
          <a:lstStyle/>
          <a:p>
            <a:r>
              <a:rPr lang="en-CA" dirty="0" smtClean="0"/>
              <a:t>A lifetime of change…</a:t>
            </a:r>
            <a:endParaRPr lang="en-CA" dirty="0"/>
          </a:p>
        </p:txBody>
      </p:sp>
      <p:sp>
        <p:nvSpPr>
          <p:cNvPr id="8" name="TextBox 7"/>
          <p:cNvSpPr txBox="1"/>
          <p:nvPr/>
        </p:nvSpPr>
        <p:spPr>
          <a:xfrm>
            <a:off x="1980365" y="6429768"/>
            <a:ext cx="2686594" cy="276999"/>
          </a:xfrm>
          <a:prstGeom prst="rect">
            <a:avLst/>
          </a:prstGeom>
          <a:noFill/>
        </p:spPr>
        <p:txBody>
          <a:bodyPr wrap="square" rtlCol="0">
            <a:spAutoFit/>
          </a:bodyPr>
          <a:lstStyle/>
          <a:p>
            <a:pPr algn="ctr"/>
            <a:r>
              <a:rPr lang="en-CA" sz="1200" b="1" dirty="0" smtClean="0"/>
              <a:t>Woman with yellow hat - 1961</a:t>
            </a:r>
            <a:endParaRPr lang="en-CA" sz="1200" dirty="0"/>
          </a:p>
        </p:txBody>
      </p:sp>
      <p:sp>
        <p:nvSpPr>
          <p:cNvPr id="9" name="TextBox 8"/>
          <p:cNvSpPr txBox="1"/>
          <p:nvPr/>
        </p:nvSpPr>
        <p:spPr>
          <a:xfrm>
            <a:off x="6148251" y="2047051"/>
            <a:ext cx="5564778" cy="2585323"/>
          </a:xfrm>
          <a:prstGeom prst="rect">
            <a:avLst/>
          </a:prstGeom>
          <a:noFill/>
        </p:spPr>
        <p:txBody>
          <a:bodyPr wrap="square" rtlCol="0">
            <a:spAutoFit/>
          </a:bodyPr>
          <a:lstStyle/>
          <a:p>
            <a:r>
              <a:rPr lang="en-CA" b="1" dirty="0" smtClean="0"/>
              <a:t>Picasso was never afraid to explore, try new things or do the unexpected, no matter what other people thought.  He is considered one of the most influential artists of the 20</a:t>
            </a:r>
            <a:r>
              <a:rPr lang="en-CA" b="1" baseline="30000" dirty="0" smtClean="0"/>
              <a:t>th</a:t>
            </a:r>
            <a:r>
              <a:rPr lang="en-CA" b="1" dirty="0" smtClean="0"/>
              <a:t> century and his artwork is part of private and public collections around the world.</a:t>
            </a:r>
          </a:p>
          <a:p>
            <a:endParaRPr lang="en-CA" b="1" dirty="0"/>
          </a:p>
          <a:p>
            <a:endParaRPr lang="en-CA" b="1" dirty="0" smtClean="0"/>
          </a:p>
          <a:p>
            <a:r>
              <a:rPr lang="en-CA" b="1" dirty="0" smtClean="0"/>
              <a:t>“Everything you can </a:t>
            </a:r>
            <a:r>
              <a:rPr lang="en-CA" b="1" smtClean="0"/>
              <a:t>imagine is real.”</a:t>
            </a:r>
            <a:endParaRPr lang="en-CA" b="1" dirty="0"/>
          </a:p>
          <a:p>
            <a:endParaRPr lang="en-CA" b="1"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436" y="559611"/>
            <a:ext cx="4598967" cy="5734153"/>
          </a:xfrm>
          <a:prstGeom prst="rect">
            <a:avLst/>
          </a:prstGeom>
        </p:spPr>
      </p:pic>
    </p:spTree>
    <p:extLst>
      <p:ext uri="{BB962C8B-B14F-4D97-AF65-F5344CB8AC3E}">
        <p14:creationId xmlns:p14="http://schemas.microsoft.com/office/powerpoint/2010/main" val="221498715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112</TotalTime>
  <Words>557</Words>
  <Application>Microsoft Office PowerPoint</Application>
  <PresentationFormat>Widescreen</PresentationFormat>
  <Paragraphs>40</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Franklin Gothic Book</vt:lpstr>
      <vt:lpstr>Crop</vt:lpstr>
      <vt:lpstr>Pablo Picasso</vt:lpstr>
      <vt:lpstr>Early talent leads to exploration…</vt:lpstr>
      <vt:lpstr>Different Periods…</vt:lpstr>
      <vt:lpstr>CUBISM</vt:lpstr>
      <vt:lpstr>Playing with colour and shapes…</vt:lpstr>
      <vt:lpstr>A lifetime of change…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Pablo Picasso</dc:title>
  <dc:creator>Aikman-Smith, Jennifer (ASD-E)</dc:creator>
  <cp:lastModifiedBy>Aikman-Smith, Jennifer (ASD-E)</cp:lastModifiedBy>
  <cp:revision>11</cp:revision>
  <dcterms:created xsi:type="dcterms:W3CDTF">2019-04-15T21:07:59Z</dcterms:created>
  <dcterms:modified xsi:type="dcterms:W3CDTF">2019-04-27T16:22:07Z</dcterms:modified>
</cp:coreProperties>
</file>